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2F1D-A4DC-4267-B163-363F5E171995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46F-67D6-48BE-81D6-6AF13D962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99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2F1D-A4DC-4267-B163-363F5E171995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46F-67D6-48BE-81D6-6AF13D962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2F1D-A4DC-4267-B163-363F5E171995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46F-67D6-48BE-81D6-6AF13D962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43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2F1D-A4DC-4267-B163-363F5E171995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46F-67D6-48BE-81D6-6AF13D962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04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2F1D-A4DC-4267-B163-363F5E171995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46F-67D6-48BE-81D6-6AF13D962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02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2F1D-A4DC-4267-B163-363F5E171995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46F-67D6-48BE-81D6-6AF13D962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93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2F1D-A4DC-4267-B163-363F5E171995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46F-67D6-48BE-81D6-6AF13D962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21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2F1D-A4DC-4267-B163-363F5E171995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46F-67D6-48BE-81D6-6AF13D962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71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2F1D-A4DC-4267-B163-363F5E171995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46F-67D6-48BE-81D6-6AF13D962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75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2F1D-A4DC-4267-B163-363F5E171995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46F-67D6-48BE-81D6-6AF13D962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20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2F1D-A4DC-4267-B163-363F5E171995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46F-67D6-48BE-81D6-6AF13D962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9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A2F1D-A4DC-4267-B163-363F5E171995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D46F-67D6-48BE-81D6-6AF13D962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18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43608" y="620688"/>
            <a:ext cx="458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Hoofdstuk </a:t>
            </a:r>
            <a:r>
              <a:rPr lang="nl-NL" sz="2400" dirty="0" smtClean="0"/>
              <a:t>1 Bodem en </a:t>
            </a:r>
            <a:r>
              <a:rPr lang="nl-NL" sz="2400" dirty="0" smtClean="0"/>
              <a:t>Grasvelden.</a:t>
            </a:r>
            <a:endParaRPr lang="nl-NL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1043608" y="1516142"/>
            <a:ext cx="6925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Sportvelden- bestaand tegen intensieve betreding, deze moeten </a:t>
            </a:r>
          </a:p>
          <a:p>
            <a:r>
              <a:rPr lang="nl-NL" sz="2000" dirty="0" smtClean="0"/>
              <a:t>droog, vlak, stroef en gesloten zijn</a:t>
            </a:r>
            <a:r>
              <a:rPr lang="nl-NL" sz="2000" dirty="0"/>
              <a:t>	</a:t>
            </a:r>
            <a:endParaRPr lang="nl-NL" sz="2000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24028"/>
            <a:ext cx="2466975" cy="18478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55" y="2224028"/>
            <a:ext cx="2466975" cy="184785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187623" y="407187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Voetbalveld		     Rugbyveld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60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573602"/>
              </p:ext>
            </p:extLst>
          </p:nvPr>
        </p:nvGraphicFramePr>
        <p:xfrm>
          <a:off x="1043608" y="404666"/>
          <a:ext cx="6576392" cy="28083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12368"/>
                <a:gridCol w="3264024"/>
              </a:tblGrid>
              <a:tr h="401187">
                <a:tc>
                  <a:txBody>
                    <a:bodyPr/>
                    <a:lstStyle/>
                    <a:p>
                      <a:r>
                        <a:rPr lang="nl-NL" dirty="0" smtClean="0"/>
                        <a:t>Latijnse Namen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Nederlandse Naam</a:t>
                      </a:r>
                      <a:endParaRPr lang="nl-NL" dirty="0"/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Agrostis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capillaris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Gewoon struisgras</a:t>
                      </a:r>
                      <a:endParaRPr lang="nl-NL" dirty="0"/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Festuca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rubra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Roodzwenkgras</a:t>
                      </a:r>
                      <a:endParaRPr lang="nl-NL" dirty="0"/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Lolium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perenne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Engels raaigras</a:t>
                      </a:r>
                      <a:endParaRPr lang="nl-NL" dirty="0"/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Poa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annua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Straatgras</a:t>
                      </a:r>
                      <a:endParaRPr lang="nl-NL" dirty="0"/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Poa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pratensis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Veldbeemd</a:t>
                      </a:r>
                      <a:endParaRPr lang="nl-NL" dirty="0"/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Poa</a:t>
                      </a:r>
                      <a:r>
                        <a:rPr lang="nl-NL" dirty="0" smtClean="0"/>
                        <a:t> trivialis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Ruwbeemd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684097"/>
            <a:ext cx="1296143" cy="180344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45" y="3684097"/>
            <a:ext cx="1584176" cy="1790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21" y="3712940"/>
            <a:ext cx="1351280" cy="1803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70" y="3712940"/>
            <a:ext cx="1394720" cy="18281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87" y="3712940"/>
            <a:ext cx="1371600" cy="185813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78" y="3712940"/>
            <a:ext cx="1351280" cy="185813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53098" y="5516340"/>
            <a:ext cx="941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Struisgras	         Roodzwenkgras   Engels raai        Straatgras        Veldbeemd       </a:t>
            </a:r>
            <a:r>
              <a:rPr lang="nl-NL" dirty="0" err="1" smtClean="0"/>
              <a:t>Ruwbeemd</a:t>
            </a:r>
            <a:r>
              <a:rPr lang="nl-NL" dirty="0" smtClean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86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00867"/>
              </p:ext>
            </p:extLst>
          </p:nvPr>
        </p:nvGraphicFramePr>
        <p:xfrm>
          <a:off x="1403648" y="1916832"/>
          <a:ext cx="6720408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3824"/>
                <a:gridCol w="1296144"/>
                <a:gridCol w="1368152"/>
                <a:gridCol w="1296144"/>
                <a:gridCol w="1296144"/>
              </a:tblGrid>
              <a:tr h="136024">
                <a:tc>
                  <a:txBody>
                    <a:bodyPr/>
                    <a:lstStyle/>
                    <a:p>
                      <a:r>
                        <a:rPr lang="nl-NL" dirty="0" smtClean="0"/>
                        <a:t>Grasvelden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Engels Raaigras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Veldbeemd</a:t>
                      </a:r>
                    </a:p>
                    <a:p>
                      <a:r>
                        <a:rPr lang="nl-NL" dirty="0" smtClean="0"/>
                        <a:t>-gras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Roodzwenk</a:t>
                      </a:r>
                    </a:p>
                    <a:p>
                      <a:r>
                        <a:rPr lang="nl-NL" dirty="0" smtClean="0"/>
                        <a:t>-gras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Struisgras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Voetbalveld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Hockeyveld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Korfbalveld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(X)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Ligweiden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(X)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Trapveldjes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(X)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Siergazons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X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971598" y="614170"/>
            <a:ext cx="64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Grasvelden en samenstelling van de grassen.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939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52243"/>
              </p:ext>
            </p:extLst>
          </p:nvPr>
        </p:nvGraphicFramePr>
        <p:xfrm>
          <a:off x="1475656" y="764704"/>
          <a:ext cx="6432376" cy="541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5952"/>
                <a:gridCol w="1152128"/>
                <a:gridCol w="1152128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Mengselaanduiding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SV 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SV 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SV 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Vereiste</a:t>
                      </a:r>
                      <a:r>
                        <a:rPr lang="nl-NL" baseline="0" dirty="0" smtClean="0"/>
                        <a:t> groeiomstandigheden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Goed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Goed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Matig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Winterbespeling</a:t>
                      </a:r>
                    </a:p>
                    <a:p>
                      <a:r>
                        <a:rPr lang="nl-NL" dirty="0" smtClean="0"/>
                        <a:t>Zomerbespeling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Zeer goed</a:t>
                      </a:r>
                    </a:p>
                    <a:p>
                      <a:r>
                        <a:rPr lang="nl-NL" dirty="0" smtClean="0"/>
                        <a:t>Zeer goed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Zeer</a:t>
                      </a:r>
                      <a:r>
                        <a:rPr lang="nl-NL" baseline="0" dirty="0" smtClean="0"/>
                        <a:t> goed</a:t>
                      </a:r>
                    </a:p>
                    <a:p>
                      <a:r>
                        <a:rPr lang="nl-NL" baseline="0" dirty="0" smtClean="0"/>
                        <a:t>Zeer goed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Matig</a:t>
                      </a:r>
                    </a:p>
                    <a:p>
                      <a:r>
                        <a:rPr lang="nl-NL" dirty="0" smtClean="0"/>
                        <a:t>Matig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Engels raaigras (Sport)</a:t>
                      </a:r>
                    </a:p>
                    <a:p>
                      <a:r>
                        <a:rPr lang="nl-NL" dirty="0" smtClean="0"/>
                        <a:t>Veldbeemdgras(Sport)</a:t>
                      </a:r>
                    </a:p>
                    <a:p>
                      <a:r>
                        <a:rPr lang="nl-NL" dirty="0" smtClean="0"/>
                        <a:t>Roodzwenkgras met fijne uitloper of gewoon roodzwenkgras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75%</a:t>
                      </a:r>
                    </a:p>
                    <a:p>
                      <a:r>
                        <a:rPr lang="nl-NL" dirty="0" smtClean="0"/>
                        <a:t>   25%</a:t>
                      </a:r>
                    </a:p>
                    <a:p>
                      <a:r>
                        <a:rPr lang="nl-NL" dirty="0" smtClean="0"/>
                        <a:t>    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50%</a:t>
                      </a:r>
                    </a:p>
                    <a:p>
                      <a:r>
                        <a:rPr lang="nl-NL" dirty="0" smtClean="0"/>
                        <a:t>    50%</a:t>
                      </a:r>
                    </a:p>
                    <a:p>
                      <a:r>
                        <a:rPr lang="nl-NL" dirty="0" smtClean="0"/>
                        <a:t>     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35%</a:t>
                      </a:r>
                    </a:p>
                    <a:p>
                      <a:r>
                        <a:rPr lang="nl-NL" dirty="0" smtClean="0"/>
                        <a:t>    50%</a:t>
                      </a:r>
                    </a:p>
                    <a:p>
                      <a:r>
                        <a:rPr lang="nl-NL" dirty="0" smtClean="0"/>
                        <a:t>    15%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Zaaihoeveelheid</a:t>
                      </a:r>
                      <a:r>
                        <a:rPr lang="nl-NL" baseline="0" dirty="0" smtClean="0"/>
                        <a:t> in KG/HA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100-150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100-150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100-150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(bij </a:t>
                      </a:r>
                      <a:r>
                        <a:rPr lang="nl-NL" dirty="0" err="1" smtClean="0"/>
                        <a:t>doorzaaien</a:t>
                      </a:r>
                      <a:r>
                        <a:rPr lang="nl-NL" dirty="0" smtClean="0"/>
                        <a:t> wordt de helft van de </a:t>
                      </a:r>
                      <a:r>
                        <a:rPr lang="nl-NL" dirty="0" err="1" smtClean="0"/>
                        <a:t>zaaizaadhoevelheid</a:t>
                      </a:r>
                      <a:r>
                        <a:rPr lang="nl-NL" dirty="0" smtClean="0"/>
                        <a:t> geadviseerd)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93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99392"/>
            <a:ext cx="56388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44008" y="550614"/>
            <a:ext cx="3883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Bloempakketje samengesteld uit een of</a:t>
            </a:r>
          </a:p>
          <a:p>
            <a:r>
              <a:rPr lang="nl-NL" dirty="0"/>
              <a:t>m</a:t>
            </a:r>
            <a:r>
              <a:rPr lang="nl-NL" dirty="0" smtClean="0"/>
              <a:t>eer bloemen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254519" y="1660158"/>
            <a:ext cx="99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Kafnaald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800333" y="305445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Halm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137668" y="308257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</a:t>
            </a:r>
            <a:r>
              <a:rPr lang="nl-NL" dirty="0" smtClean="0"/>
              <a:t>ladschijf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258275" y="3604374"/>
            <a:ext cx="98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Tongetje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258275" y="389240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Oortje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319394" y="433033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Bladschede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899592" y="5303365"/>
            <a:ext cx="1525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Bovengrondse</a:t>
            </a:r>
          </a:p>
          <a:p>
            <a:r>
              <a:rPr lang="nl-NL" dirty="0" smtClean="0"/>
              <a:t>Uitloper</a:t>
            </a:r>
          </a:p>
          <a:p>
            <a:r>
              <a:rPr lang="nl-NL" dirty="0" smtClean="0"/>
              <a:t>(</a:t>
            </a:r>
            <a:r>
              <a:rPr lang="nl-NL" dirty="0" err="1" smtClean="0"/>
              <a:t>Stolon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753822" y="5692606"/>
            <a:ext cx="232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Ondergrondse uitloper</a:t>
            </a:r>
          </a:p>
          <a:p>
            <a:r>
              <a:rPr lang="nl-NL" dirty="0" smtClean="0"/>
              <a:t>(rizoom)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631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79234" y="578720"/>
            <a:ext cx="7893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Recreatievelden- worden meestal betreden onder goede omstandigheden</a:t>
            </a:r>
          </a:p>
          <a:p>
            <a:r>
              <a:rPr lang="nl-NL" sz="2000" dirty="0" smtClean="0"/>
              <a:t>in de zomer. In het naseizoen wordt de schade hersteld.</a:t>
            </a:r>
            <a:endParaRPr lang="nl-NL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2628900" cy="17430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48877"/>
            <a:ext cx="2800350" cy="16383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43608" y="320040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Camping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355976" y="3228442"/>
            <a:ext cx="138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Dagrecreatie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849469" y="3597774"/>
            <a:ext cx="7772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Gazons-onderscheid je in speelgazons en siergazons, speelgazons komen </a:t>
            </a:r>
          </a:p>
          <a:p>
            <a:r>
              <a:rPr lang="nl-NL" sz="2000" dirty="0" smtClean="0"/>
              <a:t>overeen met sportvelden deze worden intensief gebruikt</a:t>
            </a:r>
          </a:p>
          <a:p>
            <a:r>
              <a:rPr lang="nl-NL" sz="2000" dirty="0" smtClean="0"/>
              <a:t>Siergazons zijn er om naar te kijken.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5" y="4797152"/>
            <a:ext cx="3676650" cy="12382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88" y="4701902"/>
            <a:ext cx="3419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9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0" y="836712"/>
            <a:ext cx="1971131" cy="16002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2466975" cy="18478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47" y="836712"/>
            <a:ext cx="1957759" cy="1600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96" y="2745209"/>
            <a:ext cx="2619375" cy="17430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45" y="3560837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1" y="4786610"/>
            <a:ext cx="2466975" cy="18478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24" y="603385"/>
            <a:ext cx="2314575" cy="19812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36294" y="292006"/>
            <a:ext cx="3172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Onderhoud sportgrasvelden.</a:t>
            </a:r>
            <a:endParaRPr lang="nl-NL" sz="2000" dirty="0"/>
          </a:p>
        </p:txBody>
      </p:sp>
      <p:sp>
        <p:nvSpPr>
          <p:cNvPr id="14" name="Tekstvak 13"/>
          <p:cNvSpPr txBox="1"/>
          <p:nvPr/>
        </p:nvSpPr>
        <p:spPr>
          <a:xfrm>
            <a:off x="713773" y="2463775"/>
            <a:ext cx="109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Aanrollen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3200847" y="2452246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Bemesten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5626323" y="2463775"/>
            <a:ext cx="213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Onderhoud drainage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756551" y="4417278"/>
            <a:ext cx="118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Beluchten </a:t>
            </a:r>
            <a:endParaRPr lang="nl-NL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00" y="4771514"/>
            <a:ext cx="2466975" cy="1847850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3396229" y="4417278"/>
            <a:ext cx="119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Beregenen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56551" y="643469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Maaien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3495933" y="6434698"/>
            <a:ext cx="13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Verticuteren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6109045" y="5408687"/>
            <a:ext cx="125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Doorzaaien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106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09" y="2295037"/>
            <a:ext cx="2619375" cy="17430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0" y="4423569"/>
            <a:ext cx="2628900" cy="17430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52925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88" y="476672"/>
            <a:ext cx="1971675" cy="14763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4" y="356024"/>
            <a:ext cx="2095500" cy="15621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4" y="2356949"/>
            <a:ext cx="2819400" cy="161925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31611" y="1918124"/>
            <a:ext cx="231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Onderhoud beplanting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85042" y="3990257"/>
            <a:ext cx="105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en sloten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960787" y="1918124"/>
            <a:ext cx="81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Plagen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5436096" y="403811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En ziektes controleren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740584" y="6200775"/>
            <a:ext cx="161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Zode bezanden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5436096" y="6200775"/>
            <a:ext cx="234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Onderhoud na het spel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424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47750"/>
            <a:ext cx="57054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39552" y="54868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Bodem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682075" y="1129847"/>
            <a:ext cx="163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Organische stof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392670" y="1135077"/>
            <a:ext cx="69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Lucht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351997" y="2884294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Water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004048" y="2884294"/>
            <a:ext cx="160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Minerale delen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731085" y="3477902"/>
            <a:ext cx="69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Lucht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142714" y="4252446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Water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714979" y="3470023"/>
            <a:ext cx="163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Organische stof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156176" y="5589240"/>
            <a:ext cx="160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Minerale delen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68552" y="5546257"/>
            <a:ext cx="3754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Boven situatie gras</a:t>
            </a:r>
          </a:p>
          <a:p>
            <a:r>
              <a:rPr lang="nl-NL" dirty="0" smtClean="0"/>
              <a:t>Onder de ideale plaat </a:t>
            </a:r>
            <a:r>
              <a:rPr lang="nl-NL" smtClean="0"/>
              <a:t>voor grasvelden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47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27664"/>
              </p:ext>
            </p:extLst>
          </p:nvPr>
        </p:nvGraphicFramePr>
        <p:xfrm>
          <a:off x="1524000" y="1397000"/>
          <a:ext cx="6096000" cy="434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Korrelgrootte (µm)</a:t>
                      </a:r>
                    </a:p>
                    <a:p>
                      <a:r>
                        <a:rPr lang="nl-NL" dirty="0" smtClean="0"/>
                        <a:t>(0,001mm)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Naam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Andere gangbare benaming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0-2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Lutum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Leem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2-63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Silt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Leem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63-105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Uiterst fijn zand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Fijn zand (zand)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105-150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Zeer fijn zand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Fijn zand (zand)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150-210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Matig fijn zand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Fijn</a:t>
                      </a:r>
                      <a:r>
                        <a:rPr lang="nl-NL" baseline="0" dirty="0" smtClean="0"/>
                        <a:t> zand (zand)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210-300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Matig grof zand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Grof zand (zand)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300-420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Zeer grof zand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Grof zand (zand)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420-2000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Uiterst grof zand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Grof zand (zand)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2000-63000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Grind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Grind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63000 ˃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Stenen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Stenen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32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806450"/>
            <a:ext cx="6870700" cy="52451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6649" y="219998"/>
            <a:ext cx="79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Water.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90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144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vak 2"/>
          <p:cNvSpPr txBox="1"/>
          <p:nvPr/>
        </p:nvSpPr>
        <p:spPr>
          <a:xfrm>
            <a:off x="683568" y="1124744"/>
            <a:ext cx="69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Lucht</a:t>
            </a:r>
            <a:endParaRPr lang="nl-NL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1187624" y="3284984"/>
            <a:ext cx="7561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Het verschil tussen bodemlucht en </a:t>
            </a:r>
            <a:r>
              <a:rPr lang="nl-NL" sz="2000" b="1" dirty="0" err="1" smtClean="0"/>
              <a:t>afmosferische</a:t>
            </a:r>
            <a:r>
              <a:rPr lang="nl-NL" sz="2000" b="1" dirty="0" smtClean="0"/>
              <a:t> lucht wordt  ver-</a:t>
            </a:r>
          </a:p>
          <a:p>
            <a:r>
              <a:rPr lang="nl-NL" sz="2000" b="1" dirty="0" err="1" smtClean="0"/>
              <a:t>oorzaakt</a:t>
            </a:r>
            <a:r>
              <a:rPr lang="nl-NL" sz="2000" b="1" dirty="0" smtClean="0"/>
              <a:t> door een voortdurende zuurstofconsumptie en koolzuurgas-</a:t>
            </a:r>
          </a:p>
          <a:p>
            <a:r>
              <a:rPr lang="nl-NL" sz="2000" b="1" dirty="0"/>
              <a:t>p</a:t>
            </a:r>
            <a:r>
              <a:rPr lang="nl-NL" sz="2000" b="1" dirty="0" smtClean="0"/>
              <a:t>roductie in de Bodem 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2283898" y="1124744"/>
            <a:ext cx="2186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Stikstof (N2)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Zuurstof (O2)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Koolzuurgas (CO2)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974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5769" y="476672"/>
            <a:ext cx="357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Bodemstructuur en Bodemleven</a:t>
            </a:r>
            <a:endParaRPr lang="nl-NL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2" y="876782"/>
            <a:ext cx="2857500" cy="56388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06" y="116632"/>
            <a:ext cx="345638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31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420</Words>
  <Application>Microsoft Office PowerPoint</Application>
  <PresentationFormat>Diavoorstelling (4:3)</PresentationFormat>
  <Paragraphs>171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Wellantcollege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4.3, Transportmiddelen 4.4, Egaliseer- en profileermachines 4.5, Machines voor verdichting van grond</dc:title>
  <dc:creator>kornegoorgaj</dc:creator>
  <cp:lastModifiedBy>_Wksimp-Service</cp:lastModifiedBy>
  <cp:revision>67</cp:revision>
  <dcterms:created xsi:type="dcterms:W3CDTF">2013-11-11T09:43:50Z</dcterms:created>
  <dcterms:modified xsi:type="dcterms:W3CDTF">2016-11-23T10:13:36Z</dcterms:modified>
</cp:coreProperties>
</file>